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58" r:id="rId5"/>
    <p:sldId id="263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01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37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05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0923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79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712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06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735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23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66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88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69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02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30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5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50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6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308C1-6763-462E-9923-1E127B51797C}" type="datetimeFigureOut">
              <a:rPr lang="pt-BR" smtClean="0"/>
              <a:t>27/01/2025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632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9D559-0C7B-6135-C1DA-72FEEE85A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Técnico de Eletrônica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7C5E0-C5E5-23EA-0111-31A5840E99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Luis Fernando </a:t>
            </a:r>
          </a:p>
          <a:p>
            <a:r>
              <a:rPr lang="pt-BR" dirty="0"/>
              <a:t>Senai 5.13 - </a:t>
            </a:r>
            <a:r>
              <a:rPr lang="pt-BR" dirty="0" err="1"/>
              <a:t>jaguariúna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810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8B272-CBE5-2488-4DFD-14279BFD0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Quarta Geração (1980-2000)</a:t>
            </a:r>
          </a:p>
          <a:p>
            <a:r>
              <a:rPr lang="pt-BR" dirty="0"/>
              <a:t>Popularização dos computadores pessoais (PCs).</a:t>
            </a:r>
          </a:p>
          <a:p>
            <a:r>
              <a:rPr lang="pt-BR" dirty="0"/>
              <a:t>Surgimento de interfaces gráficas (GUI).</a:t>
            </a:r>
          </a:p>
          <a:p>
            <a:r>
              <a:rPr lang="pt-BR" dirty="0"/>
              <a:t>Sistemas como MS-DOS, Windows, Mac OS, e distribuições de Linux.</a:t>
            </a:r>
          </a:p>
          <a:p>
            <a:r>
              <a:rPr lang="pt-BR" dirty="0"/>
              <a:t>Integração de redes e internet.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87BD2C6-10B7-7542-9535-37B70FF5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 e Evolução dos Sistemas Operacionais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65191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BACEE-3BAB-B9B3-0092-62FC7420D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MS-DOS, Windows, Mac OS, e distribuições de Linux</a:t>
            </a:r>
          </a:p>
        </p:txBody>
      </p:sp>
      <p:pic>
        <p:nvPicPr>
          <p:cNvPr id="6146" name="Picture 2" descr="Microsoft made DOS 4.0 open-source...with issues | PCWorld">
            <a:extLst>
              <a:ext uri="{FF2B5EF4-FFF2-40B4-BE49-F238E27FC236}">
                <a16:creationId xmlns:a16="http://schemas.microsoft.com/office/drawing/2014/main" id="{CE3EEE7E-86CC-108C-E4DE-337AC435B1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8" y="4275160"/>
            <a:ext cx="3914590" cy="22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c OS Hard Drive Data Recovery London | Mac Data Retrieval">
            <a:extLst>
              <a:ext uri="{FF2B5EF4-FFF2-40B4-BE49-F238E27FC236}">
                <a16:creationId xmlns:a16="http://schemas.microsoft.com/office/drawing/2014/main" id="{0B04C388-888F-8256-8D37-C90511B8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129" y="1633063"/>
            <a:ext cx="2814122" cy="22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Operating systems are a huge pile of technical debt | Sysdig">
            <a:extLst>
              <a:ext uri="{FF2B5EF4-FFF2-40B4-BE49-F238E27FC236}">
                <a16:creationId xmlns:a16="http://schemas.microsoft.com/office/drawing/2014/main" id="{A414AE0C-0F8D-F9C0-1813-7AB5C4BA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992" y="4275160"/>
            <a:ext cx="3298777" cy="247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35 anos de evolução: conheça a história do Windows - Olhar Digital">
            <a:extLst>
              <a:ext uri="{FF2B5EF4-FFF2-40B4-BE49-F238E27FC236}">
                <a16:creationId xmlns:a16="http://schemas.microsoft.com/office/drawing/2014/main" id="{185AB6A6-A60B-BDF3-537D-A0EEBCCD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015" y="1653075"/>
            <a:ext cx="3431285" cy="218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28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BE12F6-F228-1EB1-611F-1282BD9E0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Quinta Geração (2000 - Presente)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Foco em mobilidade, nuvem e sistemas distribuídos.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Sistemas operacionais em dispositivos móveis: </a:t>
            </a:r>
            <a:r>
              <a:rPr lang="pt-BR" b="1" dirty="0"/>
              <a:t>Android</a:t>
            </a:r>
            <a:r>
              <a:rPr lang="pt-BR" dirty="0"/>
              <a:t>, </a:t>
            </a:r>
            <a:r>
              <a:rPr lang="pt-BR" b="1" dirty="0"/>
              <a:t>iOS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Expansão de tecnologias como virtualização e computação em nuvem.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797AEBE-08BA-251D-EBA4-23C12F73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 e Evolução dos Sistemas Operacionais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029806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AE4CC-8A43-A4A7-292E-E0A7CFDE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e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 descr="Wisconsin Lawyer: Technology iOS vs. Android: Does It Still Matter?:">
            <a:extLst>
              <a:ext uri="{FF2B5EF4-FFF2-40B4-BE49-F238E27FC236}">
                <a16:creationId xmlns:a16="http://schemas.microsoft.com/office/drawing/2014/main" id="{84C29A77-4142-838F-0D7D-ACF40730E5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861" y="2097088"/>
            <a:ext cx="6803101" cy="371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632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4AF07-D82F-AD9D-1DB0-0FAB1A44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  <p:pic>
        <p:nvPicPr>
          <p:cNvPr id="4" name="Picture 4" descr="Sistema operativo – Wikipédia, a enciclopédia livre">
            <a:extLst>
              <a:ext uri="{FF2B5EF4-FFF2-40B4-BE49-F238E27FC236}">
                <a16:creationId xmlns:a16="http://schemas.microsoft.com/office/drawing/2014/main" id="{851ECFD6-92B1-F46A-6129-380141DB4C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937" y="1872076"/>
            <a:ext cx="2950949" cy="436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52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E4FDB-F7ED-A6BF-3D69-AA87D22C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2D9A7-8025-195C-860B-5FB5E338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Interface de terminal</a:t>
            </a:r>
          </a:p>
          <a:p>
            <a:r>
              <a:rPr lang="pt-BR" sz="2400" dirty="0"/>
              <a:t>Também chamada de interface de linha de comando ou "CLI" (Command </a:t>
            </a:r>
            <a:r>
              <a:rPr lang="pt-BR" sz="2400" dirty="0" err="1"/>
              <a:t>Line</a:t>
            </a:r>
            <a:r>
              <a:rPr lang="pt-BR" sz="2400" dirty="0"/>
              <a:t> Interface) funciona exclusivamente com o teclado. Os comandos são digitados a partir de um prompt e são interpretados por um interpretador de comandos, conhecidos também por </a:t>
            </a:r>
            <a:r>
              <a:rPr lang="pt-BR" sz="2400" dirty="0" err="1"/>
              <a:t>shells</a:t>
            </a:r>
            <a:r>
              <a:rPr lang="pt-BR" sz="2400" dirty="0"/>
              <a:t>, bastante comuns em sistemas padrão POSIX. Um exemplo de interpretador de comandos seria o </a:t>
            </a:r>
            <a:r>
              <a:rPr lang="pt-BR" sz="2400" dirty="0" err="1"/>
              <a:t>Bash</a:t>
            </a:r>
            <a:r>
              <a:rPr lang="pt-BR" sz="2400" b="1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301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A64E6-764F-B688-0FDB-0FC0481E8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EE7F4D-A7DA-5590-A1D9-8EC220562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2040864-9680-971E-0695-5C6FB951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822" y="1523396"/>
            <a:ext cx="8755177" cy="426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7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8CCD65-734C-CE50-2DEA-4E0E34C83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800" b="1" dirty="0">
                <a:solidFill>
                  <a:schemeClr val="tx1"/>
                </a:solidFill>
              </a:rPr>
              <a:t>Interface textual</a:t>
            </a:r>
          </a:p>
          <a:p>
            <a:r>
              <a:rPr lang="pt-BR" sz="2400" dirty="0">
                <a:solidFill>
                  <a:schemeClr val="tx1"/>
                </a:solidFill>
              </a:rPr>
              <a:t>Assim como a interface de terminal, a interface textual também é baseada em texto, porém também tem à disposição um ambiente de trabalho composto por menus, janelas e botões. Esse tipo de interface tinha um uso difundido em aplicações baseadas no MS-DOS, que, inclusive, nas versões mais recentes contava com um gerenciador de programas e arquivos baseados nesse tipo de interface (o DOS Shell). Atualmente essa interface é muito rara, praticamente restrita a sistemas implementados na década de 1980 e início da década de 1990</a:t>
            </a:r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0072E1-4A97-1FCF-7A63-B10D999D9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3844787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DF9D8-A4BC-BC72-D026-BDB84291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Componentes básicos do computador - ppt carregar">
            <a:extLst>
              <a:ext uri="{FF2B5EF4-FFF2-40B4-BE49-F238E27FC236}">
                <a16:creationId xmlns:a16="http://schemas.microsoft.com/office/drawing/2014/main" id="{15514A74-D9A3-00E5-3917-44A94E03F1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78" y="618518"/>
            <a:ext cx="7459267" cy="55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81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78E65-DDE4-DC43-4BF7-87768D8F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0561"/>
            <a:ext cx="9905999" cy="4030640"/>
          </a:xfrm>
        </p:spPr>
        <p:txBody>
          <a:bodyPr>
            <a:normAutofit fontScale="85000" lnSpcReduction="20000"/>
          </a:bodyPr>
          <a:lstStyle/>
          <a:p>
            <a:r>
              <a:rPr lang="pt-BR" sz="2400" b="1" dirty="0"/>
              <a:t>Interface gráfica</a:t>
            </a:r>
          </a:p>
          <a:p>
            <a:r>
              <a:rPr lang="pt-BR" sz="2400" dirty="0"/>
              <a:t>Nesse tipo de interface, também chamada GUI (Graphic </a:t>
            </a:r>
            <a:r>
              <a:rPr lang="pt-BR" sz="2400" dirty="0" err="1"/>
              <a:t>User</a:t>
            </a:r>
            <a:r>
              <a:rPr lang="pt-BR" sz="2400" dirty="0"/>
              <a:t> Interface) além de menus, janelas e botões também existem figuras, tanto vetoriais quanto fotografias. A interface gráfica permite atuar com algumas aplicações que seriam impossíveis através da linha de comando puramente, como edição de imagem e vídeo. Acrescentar facilidade de uso e agilidade é o objetivo da interface gráfica, tendo a desvantagem de consumir muito mais memória que interfaces de linha de comando. Ao contrário das interfaces textuais e de terminal, as interfaces gráficas dependem de um servidor gráfico para funcionar e se comunicar com o sistema, e no caso dos sistemas para desktops e laptops, inclui um gerenciador de janelas em muitos casos, para que seja possível usar mais de um aplicativo na mesma tela. Em sistemas padrão POSIX é comum existir mais de um ambiente gráfico para o mesmo sistema, podendo ser escolhido a critério do usuário.</a:t>
            </a:r>
            <a:endParaRPr lang="pt-BR" sz="2400" b="1" dirty="0"/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F842C7D-EF80-FA1A-80C8-FCA92AB1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396092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3D3A6-BE7F-7023-2EF3-9ABFF8819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um Sistema Operacional (SO)?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F7EC69-30BF-A393-5C34-64ED8B27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Sistema Operacional</a:t>
            </a:r>
            <a:r>
              <a:rPr lang="pt-BR" dirty="0"/>
              <a:t> é o software principal que gerencia o hardware e os recursos do computador, além de fornecer serviços para os programas de aplicação. Ele atua como intermediário entre os usuários e o hardware, permitindo a execução de tarefas de forma eficiente e segura.</a:t>
            </a:r>
          </a:p>
        </p:txBody>
      </p:sp>
    </p:spTree>
    <p:extLst>
      <p:ext uri="{BB962C8B-B14F-4D97-AF65-F5344CB8AC3E}">
        <p14:creationId xmlns:p14="http://schemas.microsoft.com/office/powerpoint/2010/main" val="1579847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78293-1B93-824A-EFA0-B6EAEC4B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6" descr="Quais são as principais diferenças entre Windows e Linux? - Hardware.com.br">
            <a:extLst>
              <a:ext uri="{FF2B5EF4-FFF2-40B4-BE49-F238E27FC236}">
                <a16:creationId xmlns:a16="http://schemas.microsoft.com/office/drawing/2014/main" id="{1AA89875-8AC4-9944-CCFD-EE781E7216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661" y="1052015"/>
            <a:ext cx="8451501" cy="475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197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71655-C6EB-56D1-CB41-92CD509D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1DDF29-A4A0-BF7C-92A3-3704DF600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Componentes Técnicos de um Sistema Operacional</a:t>
            </a:r>
          </a:p>
          <a:p>
            <a:r>
              <a:rPr lang="pt-BR" b="1" dirty="0"/>
              <a:t>3.1. Núcleo (Kernel)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kernel é o coração do 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Gerencia o hardware, memória, processos, e recursos do sistema.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kernel: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Monolítico:</a:t>
            </a:r>
            <a:r>
              <a:rPr lang="pt-BR" dirty="0"/>
              <a:t> todos os serviços estão integrados (ex.: Linux).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err="1"/>
              <a:t>Microkernel</a:t>
            </a:r>
            <a:r>
              <a:rPr lang="pt-BR" b="1" dirty="0"/>
              <a:t>:</a:t>
            </a:r>
            <a:r>
              <a:rPr lang="pt-BR" dirty="0"/>
              <a:t> funções principais são separadas (ex.: </a:t>
            </a:r>
            <a:r>
              <a:rPr lang="pt-BR" dirty="0" err="1"/>
              <a:t>Minix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500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9469EA-335F-5B08-D5DE-84F27B638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Gerenciamento de Processos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Gerencia a execução de programas.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Responsável pela criação, agendamento e finalização de processos.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Técnicas de escalonamento para garantir que o CPU seja usado de forma eficiente.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6EA31EF-DEE5-5BC2-1DD5-FE5F5D8A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1748671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323CC6-CF43-EB51-9A7D-E3B38542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Gerenciamento de Memória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Garante que programas tenham memória suficiente para funcionar.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Utiliza técnicas como </a:t>
            </a:r>
            <a:r>
              <a:rPr lang="pt-BR" b="1" dirty="0"/>
              <a:t>memória virtual</a:t>
            </a:r>
            <a:r>
              <a:rPr lang="pt-BR" dirty="0"/>
              <a:t>, </a:t>
            </a:r>
            <a:r>
              <a:rPr lang="pt-BR" b="1" dirty="0"/>
              <a:t>paginação</a:t>
            </a:r>
            <a:r>
              <a:rPr lang="pt-BR" dirty="0"/>
              <a:t> e </a:t>
            </a:r>
            <a:r>
              <a:rPr lang="pt-BR" b="1" dirty="0"/>
              <a:t>segmentação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C63970A-DD60-FEA0-580E-08136076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153872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5931B9-ADD4-DED6-9F43-4158D98BC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Sistemas de Arquivos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Define como os dados são armazenados, organizados e acessados no disco.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Exemplos de sistemas de arquivos: NTFS, FAT32, ext4.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3B31C8D-90B4-9446-EB32-D17BB04D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375309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38FD-E4DD-6F4B-3A23-5D27E147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4CAC354-38ED-E1E1-3C2E-71E6CB211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Dispositivos de Entrada e Saída</a:t>
            </a:r>
          </a:p>
          <a:p>
            <a:r>
              <a:rPr lang="pt-BR" dirty="0"/>
              <a:t>Controla e coordena dispositivos como teclado, mouse, impressoras, e monitores.</a:t>
            </a:r>
          </a:p>
          <a:p>
            <a:r>
              <a:rPr lang="pt-BR" dirty="0"/>
              <a:t>Drivers de dispositivos são usados para comunicação com o hardware.</a:t>
            </a:r>
          </a:p>
        </p:txBody>
      </p:sp>
    </p:spTree>
    <p:extLst>
      <p:ext uri="{BB962C8B-B14F-4D97-AF65-F5344CB8AC3E}">
        <p14:creationId xmlns:p14="http://schemas.microsoft.com/office/powerpoint/2010/main" val="236753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E2048-9D12-8AD8-2B63-05E63E1C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Classificações de Sistemas Operacionais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5578EE-B1A4-0CA8-671D-0C1598FB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b="1" dirty="0"/>
              <a:t>Sistemas Monotarefa e Multitarefa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Monotarefa:</a:t>
            </a:r>
            <a:r>
              <a:rPr lang="pt-BR" dirty="0"/>
              <a:t> apenas um programa pode ser executado de cada vez (ex.: MS-DOS).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Multitarefa:</a:t>
            </a:r>
            <a:r>
              <a:rPr lang="pt-BR" dirty="0"/>
              <a:t> suporta vários programas simultaneamente (ex.: Windows, Linux).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674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5E151A-47F1-A175-AB52-E02A20BD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b="1" dirty="0"/>
              <a:t>Sistemas Monousuário e Multiusuário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Monousuário:</a:t>
            </a:r>
            <a:r>
              <a:rPr lang="pt-BR" dirty="0"/>
              <a:t> um único usuário pode operar (ex.: alguns sistemas de PCs antigos).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Multiusuário:</a:t>
            </a:r>
            <a:r>
              <a:rPr lang="pt-BR" dirty="0"/>
              <a:t> permite que vários usuários usem o sistema simultaneamente (ex.: UNIX).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29B8E10-3886-DEF4-672E-BA64907D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Classificações de 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43507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EBE65-B10A-F0E0-839D-E717F227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Avanços Tecnológicos em Sistemas Operacionais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552C83-B73E-FA5D-1E91-49851495D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Virtualização:</a:t>
            </a:r>
            <a:r>
              <a:rPr lang="pt-BR" dirty="0"/>
              <a:t> permite rodar múltiplos </a:t>
            </a:r>
            <a:r>
              <a:rPr lang="pt-BR" dirty="0" err="1"/>
              <a:t>SOs</a:t>
            </a:r>
            <a:r>
              <a:rPr lang="pt-BR" dirty="0"/>
              <a:t> em uma máquina física.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Computação em Nuvem:</a:t>
            </a:r>
            <a:r>
              <a:rPr lang="pt-BR" dirty="0"/>
              <a:t> </a:t>
            </a:r>
            <a:r>
              <a:rPr lang="pt-BR" dirty="0" err="1"/>
              <a:t>SOs</a:t>
            </a:r>
            <a:r>
              <a:rPr lang="pt-BR" dirty="0"/>
              <a:t> otimizados para gerenciar recursos em nuvem.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Segurança:</a:t>
            </a:r>
            <a:r>
              <a:rPr lang="pt-BR" dirty="0"/>
              <a:t> uso de </a:t>
            </a:r>
            <a:r>
              <a:rPr lang="pt-BR" dirty="0" err="1"/>
              <a:t>sandboxing</a:t>
            </a:r>
            <a:r>
              <a:rPr lang="pt-BR" dirty="0"/>
              <a:t>, firewalls e criptografia integrada.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IA e Automação:</a:t>
            </a:r>
            <a:r>
              <a:rPr lang="pt-BR" dirty="0"/>
              <a:t> otimização de recursos por inteligência artificial.</a:t>
            </a:r>
          </a:p>
          <a:p>
            <a:endParaRPr lang="pt-BR" dirty="0"/>
          </a:p>
        </p:txBody>
      </p:sp>
      <p:pic>
        <p:nvPicPr>
          <p:cNvPr id="10242" name="Picture 2" descr="730.100+ Cyber Security fotos de stock, imagens e fotos royalty-free -  iStock">
            <a:extLst>
              <a:ext uri="{FF2B5EF4-FFF2-40B4-BE49-F238E27FC236}">
                <a16:creationId xmlns:a16="http://schemas.microsoft.com/office/drawing/2014/main" id="{9B9B63C4-A466-61D1-BFB5-8D8541787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686" y="4475653"/>
            <a:ext cx="3974627" cy="213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17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D6BBC-9913-91F9-DFB0-26BF1A7D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Sistemas Operacionais Populares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126BBA-3211-F5B0-F4CC-86143A880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pt-BR" b="1" dirty="0"/>
              <a:t>Windows:</a:t>
            </a:r>
            <a:r>
              <a:rPr lang="pt-BR" dirty="0"/>
              <a:t> usado amplamente em PCs pessoais e empresas.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Mac OS:</a:t>
            </a:r>
            <a:r>
              <a:rPr lang="pt-BR" dirty="0"/>
              <a:t> sistema exclusivo da Apple, com foco em design e performance.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Linux:</a:t>
            </a:r>
            <a:r>
              <a:rPr lang="pt-BR" dirty="0"/>
              <a:t> código aberto e usado em servidores e dispositivos IoT.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Android:</a:t>
            </a:r>
            <a:r>
              <a:rPr lang="pt-BR" dirty="0"/>
              <a:t> líder no mercado de dispositivos móveis.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iOS:</a:t>
            </a:r>
            <a:r>
              <a:rPr lang="pt-BR" dirty="0"/>
              <a:t> sistema operacional para dispositivos Apple.</a:t>
            </a:r>
          </a:p>
        </p:txBody>
      </p:sp>
    </p:spTree>
    <p:extLst>
      <p:ext uri="{BB962C8B-B14F-4D97-AF65-F5344CB8AC3E}">
        <p14:creationId xmlns:p14="http://schemas.microsoft.com/office/powerpoint/2010/main" val="280182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á-Tim-Bum: Senta que lá vem a História - Versão 1 on Make a GIF">
            <a:extLst>
              <a:ext uri="{FF2B5EF4-FFF2-40B4-BE49-F238E27FC236}">
                <a16:creationId xmlns:a16="http://schemas.microsoft.com/office/drawing/2014/main" id="{5C3FE8D6-128D-7354-BF28-50986EA88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26" y="960461"/>
            <a:ext cx="6582770" cy="493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60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13FE6-3502-8491-B09A-2114E8ED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 e Evolução dos Sistemas Operacionais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9E01A6-9D6A-ACA4-E283-D72C10A7D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74710"/>
            <a:ext cx="9905999" cy="3416491"/>
          </a:xfrm>
        </p:spPr>
        <p:txBody>
          <a:bodyPr/>
          <a:lstStyle/>
          <a:p>
            <a:r>
              <a:rPr lang="pt-BR" b="1" dirty="0"/>
              <a:t>Primeira Geração (1940-1950)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Computadores eram operados manualmente usando cartões perfurados e switches.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Não havia sistemas operacionais, e todas as operações eram realizadas diretamente no hardware.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235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70788-8A85-81AB-40A5-44EBC7A1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Discos perfurados</a:t>
            </a:r>
          </a:p>
        </p:txBody>
      </p:sp>
      <p:pic>
        <p:nvPicPr>
          <p:cNvPr id="3074" name="Picture 2" descr="Cartão perfurado - Wikiwand">
            <a:extLst>
              <a:ext uri="{FF2B5EF4-FFF2-40B4-BE49-F238E27FC236}">
                <a16:creationId xmlns:a16="http://schemas.microsoft.com/office/drawing/2014/main" id="{2A8F9849-86A7-1353-FBD6-3BB3ED9596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2686844"/>
            <a:ext cx="6096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17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FBD18-9F60-3ED0-855E-08770990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 e Evolução dos Sistemas Operacionais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339F24-0870-3B44-0CB6-E99393157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Segunda Geração (1950-1960)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Introdução dos </a:t>
            </a:r>
            <a:r>
              <a:rPr lang="pt-BR" b="1" dirty="0"/>
              <a:t>sistemas batch</a:t>
            </a:r>
            <a:r>
              <a:rPr lang="pt-BR" dirty="0"/>
              <a:t>: conjuntos de tarefas eram reunidos e executados em sequência.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Exemplos: IBM 7094.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Não havia interação direta do usuário com o computador.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02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59CF5-9A66-EEC4-49BB-E0F9CCB7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IBM 7094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93BEEC-A56D-C387-0C3D-A468839D8C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38" y="1878724"/>
            <a:ext cx="6053547" cy="45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28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2A18E0-59F9-B6F8-2F01-5142B29DE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989388"/>
          </a:xfrm>
        </p:spPr>
        <p:txBody>
          <a:bodyPr/>
          <a:lstStyle/>
          <a:p>
            <a:pPr marL="0" indent="0">
              <a:buNone/>
            </a:pPr>
            <a:r>
              <a:rPr lang="pt-BR" sz="2800" b="1" dirty="0"/>
              <a:t>Terceira Geração (1960-1970)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Surgimento de sistemas </a:t>
            </a:r>
            <a:r>
              <a:rPr lang="pt-BR" b="1" dirty="0"/>
              <a:t>multitarefa</a:t>
            </a:r>
            <a:r>
              <a:rPr lang="pt-BR" dirty="0"/>
              <a:t> e </a:t>
            </a:r>
            <a:r>
              <a:rPr lang="pt-BR" b="1" dirty="0"/>
              <a:t>time-sharing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Multitarefa:</a:t>
            </a:r>
            <a:r>
              <a:rPr lang="pt-BR" dirty="0"/>
              <a:t> vários programas podiam ser executados simultaneamente.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Time-sharing:</a:t>
            </a:r>
            <a:r>
              <a:rPr lang="pt-BR" dirty="0"/>
              <a:t> múltiplos usuários interagiam com o computador usando terminais.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Exemplos: </a:t>
            </a:r>
            <a:r>
              <a:rPr lang="pt-BR" b="1" dirty="0"/>
              <a:t>UNIX</a:t>
            </a:r>
            <a:r>
              <a:rPr lang="pt-BR" dirty="0"/>
              <a:t> (1969) e IBM System/360.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2917B46-1C29-5E8C-DF46-A915E447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 e Evolução dos Sistemas Operacionais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5338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505DA-31AD-057C-2CBC-7931AA6C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UNIX e IBM System/360</a:t>
            </a:r>
          </a:p>
        </p:txBody>
      </p:sp>
      <p:pic>
        <p:nvPicPr>
          <p:cNvPr id="4098" name="Picture 2" descr="Origins and History of Unix, 1969-1995">
            <a:extLst>
              <a:ext uri="{FF2B5EF4-FFF2-40B4-BE49-F238E27FC236}">
                <a16:creationId xmlns:a16="http://schemas.microsoft.com/office/drawing/2014/main" id="{C14A015D-0275-B484-C07A-E86C26588F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467852"/>
            <a:ext cx="442282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62671C0-1C98-9CB1-CDD3-9B9569DEF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179" y="2467852"/>
            <a:ext cx="4722283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129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35</TotalTime>
  <Words>1014</Words>
  <Application>Microsoft Office PowerPoint</Application>
  <PresentationFormat>Widescreen</PresentationFormat>
  <Paragraphs>90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2" baseType="lpstr">
      <vt:lpstr>Arial</vt:lpstr>
      <vt:lpstr>Tw Cen MT</vt:lpstr>
      <vt:lpstr>Circuito</vt:lpstr>
      <vt:lpstr>Técnico de Eletrônica </vt:lpstr>
      <vt:lpstr>O que é um Sistema Operacional (SO)?</vt:lpstr>
      <vt:lpstr>Apresentação do PowerPoint</vt:lpstr>
      <vt:lpstr>História e Evolução dos Sistemas Operacionais</vt:lpstr>
      <vt:lpstr>Discos perfurados</vt:lpstr>
      <vt:lpstr>História e Evolução dos Sistemas Operacionais</vt:lpstr>
      <vt:lpstr>IBM 7094</vt:lpstr>
      <vt:lpstr>História e Evolução dos Sistemas Operacionais</vt:lpstr>
      <vt:lpstr>UNIX e IBM System/360</vt:lpstr>
      <vt:lpstr>História e Evolução dos Sistemas Operacionais</vt:lpstr>
      <vt:lpstr>MS-DOS, Windows, Mac OS, e distribuições de Linux</vt:lpstr>
      <vt:lpstr>História e Evolução dos Sistemas Operacionais</vt:lpstr>
      <vt:lpstr>Android e Ios</vt:lpstr>
      <vt:lpstr>Sistemas operacionais</vt:lpstr>
      <vt:lpstr>Sistemas operacionais</vt:lpstr>
      <vt:lpstr>Apresentação do PowerPoint</vt:lpstr>
      <vt:lpstr>Sistemas operacionais</vt:lpstr>
      <vt:lpstr>Apresentação do PowerPoint</vt:lpstr>
      <vt:lpstr>Sistemas operacionais</vt:lpstr>
      <vt:lpstr>Apresentação do PowerPoint</vt:lpstr>
      <vt:lpstr>Sistemas operacionais</vt:lpstr>
      <vt:lpstr>Sistemas operacionais</vt:lpstr>
      <vt:lpstr>Sistemas operacionais</vt:lpstr>
      <vt:lpstr>Sistemas operacionais</vt:lpstr>
      <vt:lpstr>Sistemas operacionais</vt:lpstr>
      <vt:lpstr>Classificações de Sistemas Operacionais</vt:lpstr>
      <vt:lpstr>Classificações de Sistemas Operacionais</vt:lpstr>
      <vt:lpstr>Avanços Tecnológicos em Sistemas Operacionais</vt:lpstr>
      <vt:lpstr>Exemplos de Sistemas Operacionais Populares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Fernando Spoljaric</dc:creator>
  <cp:lastModifiedBy>Luis Fernando Spoljaric</cp:lastModifiedBy>
  <cp:revision>1</cp:revision>
  <dcterms:created xsi:type="dcterms:W3CDTF">2025-01-27T17:54:50Z</dcterms:created>
  <dcterms:modified xsi:type="dcterms:W3CDTF">2025-01-27T18:30:11Z</dcterms:modified>
</cp:coreProperties>
</file>